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413" r:id="rId2"/>
    <p:sldId id="419" r:id="rId3"/>
    <p:sldId id="310" r:id="rId4"/>
    <p:sldId id="469" r:id="rId5"/>
    <p:sldId id="256" r:id="rId6"/>
    <p:sldId id="366" r:id="rId7"/>
    <p:sldId id="418" r:id="rId8"/>
    <p:sldId id="420" r:id="rId9"/>
    <p:sldId id="429" r:id="rId10"/>
    <p:sldId id="428" r:id="rId11"/>
    <p:sldId id="431" r:id="rId12"/>
    <p:sldId id="432" r:id="rId13"/>
    <p:sldId id="433" r:id="rId14"/>
    <p:sldId id="422" r:id="rId15"/>
    <p:sldId id="421" r:id="rId16"/>
    <p:sldId id="434" r:id="rId17"/>
    <p:sldId id="456" r:id="rId18"/>
    <p:sldId id="457" r:id="rId19"/>
    <p:sldId id="467" r:id="rId20"/>
    <p:sldId id="468" r:id="rId21"/>
    <p:sldId id="448" r:id="rId22"/>
    <p:sldId id="450" r:id="rId23"/>
    <p:sldId id="455" r:id="rId24"/>
    <p:sldId id="451" r:id="rId25"/>
    <p:sldId id="453" r:id="rId26"/>
    <p:sldId id="466" r:id="rId27"/>
    <p:sldId id="484" r:id="rId28"/>
    <p:sldId id="470" r:id="rId29"/>
    <p:sldId id="471" r:id="rId30"/>
    <p:sldId id="472" r:id="rId31"/>
    <p:sldId id="473" r:id="rId32"/>
    <p:sldId id="475" r:id="rId33"/>
    <p:sldId id="476" r:id="rId34"/>
    <p:sldId id="474" r:id="rId35"/>
    <p:sldId id="477" r:id="rId36"/>
    <p:sldId id="478" r:id="rId37"/>
    <p:sldId id="479" r:id="rId38"/>
    <p:sldId id="480" r:id="rId39"/>
    <p:sldId id="481" r:id="rId40"/>
    <p:sldId id="482" r:id="rId41"/>
    <p:sldId id="483" r:id="rId42"/>
    <p:sldId id="297" r:id="rId43"/>
  </p:sldIdLst>
  <p:sldSz cx="9144000" cy="6858000" type="screen4x3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5"/>
    <a:srgbClr val="FF3399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255" autoAdjust="0"/>
  </p:normalViewPr>
  <p:slideViewPr>
    <p:cSldViewPr>
      <p:cViewPr>
        <p:scale>
          <a:sx n="75" d="100"/>
          <a:sy n="75" d="100"/>
        </p:scale>
        <p:origin x="-1326" y="-69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fld id="{28928C91-C25F-45A7-A723-1657C992D2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7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86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86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fld id="{3C404AFD-A7CF-4392-AF8C-704B6C0F97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68078-EA02-4FDF-9D37-3F1D95DBEA48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03BB-D6C3-4369-82D2-7CF05E03D4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38AD-7F10-4756-8E19-E627ABE8BEAE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9C04-8CFD-4442-947C-1262E7FED4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5F87-A072-491B-9696-C8D653A77AB4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438B-404A-4826-8B09-90C495365D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79AB-5A55-4646-971A-E36AE9C29AB4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A7D77-1C1A-44D4-89E0-C02A820782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5BED5-89FC-4A87-8CBB-66E3205892B2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AAAD-DA76-4697-A032-C7F31DDF31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DB36-1C18-461F-A673-1388E58F2F7D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0972-6C1F-44D4-BBB7-0F0A671762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4A24-7D8E-44D9-93AF-CCBCF116695A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8B7-9E22-4B4B-B174-344D83A5E6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6FB1D-B1D7-4DE0-A9CD-B4634A00368D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B8FD1-69BD-481B-85B2-C5752B33F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0658-1A75-4B5C-8FA3-DC941D5CA9F1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FC9F-7EEB-44EA-A260-152045D4AB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89778-4BAB-486B-8D9F-F30B5C0079B7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5EF79-7DDA-4AB2-86EE-B3A8CF6AC9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7DCA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3854199D-F803-4740-B155-2117B85B68F2}" type="datetime1">
              <a:rPr lang="en-US"/>
              <a:pPr>
                <a:defRPr/>
              </a:pPr>
              <a:t>9/13/2011</a:t>
            </a:fld>
            <a:endParaRPr lang="es-E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5C32844-300A-40AB-BF8A-C6BA91B9BA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lsr@olivares.com.mx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hyperlink" Target="http://www.olivares.com.mx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D1C498F-8A61-4BF4-93E9-A79E6D3CD9B4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000100" y="6604084"/>
            <a:ext cx="180369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50" dirty="0">
                <a:latin typeface="Verdana" pitchFamily="34" charset="0"/>
              </a:rPr>
              <a:t>©</a:t>
            </a:r>
            <a:r>
              <a:rPr lang="es-MX" sz="105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2011Olivares </a:t>
            </a:r>
            <a:r>
              <a:rPr lang="es-MX" sz="900" dirty="0">
                <a:latin typeface="Verdana" pitchFamily="34" charset="0"/>
              </a:rPr>
              <a:t>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36725" y="37655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>
              <a:latin typeface="Verdana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85800" y="3581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>
              <a:defRPr/>
            </a:pPr>
            <a:endParaRPr lang="es-ES_tradnl">
              <a:solidFill>
                <a:srgbClr val="BFC1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857224" y="4929198"/>
            <a:ext cx="81439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endParaRPr lang="es-ES_tradnl" sz="20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III SEMINARIO DEL DERECHO DE AUTOR EN </a:t>
            </a:r>
          </a:p>
          <a:p>
            <a:pPr algn="ctr" eaLnBrk="0" hangingPunct="0"/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EL ÁMBITO EDITORIAL 2011.</a:t>
            </a:r>
          </a:p>
          <a:p>
            <a:pPr algn="ctr" eaLnBrk="0" hangingPunct="0"/>
            <a:endParaRPr lang="es-ES_tradnl" sz="20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r>
              <a:rPr lang="es-ES_tradnl" sz="16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Organizado por el Centro Nacional para la cultura y las artes, </a:t>
            </a:r>
          </a:p>
          <a:p>
            <a:pPr algn="ctr" eaLnBrk="0" hangingPunct="0"/>
            <a:r>
              <a:rPr lang="es-ES_tradnl" sz="16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CONACULTA y </a:t>
            </a:r>
          </a:p>
          <a:p>
            <a:pPr algn="ctr" eaLnBrk="0" hangingPunct="0"/>
            <a:r>
              <a:rPr lang="es-ES_tradnl" sz="16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el Instituto Nacional del Derecho de Autor, INDAUTOR.</a:t>
            </a:r>
          </a:p>
          <a:p>
            <a:pPr algn="ctr" eaLnBrk="0" hangingPunct="0"/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	</a:t>
            </a:r>
            <a:endParaRPr lang="es-ES_tradnl" sz="14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endParaRPr lang="es-ES_tradnl" sz="14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endParaRPr lang="es-ES_tradnl" sz="20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714480" y="1571612"/>
            <a:ext cx="66294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r>
              <a:rPr lang="es-ES_tradn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La Explotación en Línea de Creaciones Intelectuales: Música, Fotografía y Cine. </a:t>
            </a:r>
          </a:p>
          <a:p>
            <a:pPr algn="ctr" eaLnBrk="0" hangingPunct="0"/>
            <a:r>
              <a:rPr lang="es-ES_tradn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Las Nuevas Modalidades de Licencia.  </a:t>
            </a:r>
          </a:p>
          <a:p>
            <a:pPr algn="ctr" eaLnBrk="0" hangingPunct="0"/>
            <a:endParaRPr lang="es-ES_tradnl" sz="3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643174" y="4857760"/>
            <a:ext cx="33575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808080">
                <a:alpha val="75000"/>
              </a:srgbClr>
            </a:outerShdw>
          </a:effec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sz="2000" dirty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</a:t>
            </a:r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Luis </a:t>
            </a:r>
            <a:r>
              <a:rPr lang="es-ES_tradnl" sz="2000" dirty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C. Schmidt</a:t>
            </a:r>
            <a:endParaRPr lang="es-ES_tradnl" sz="2000" dirty="0">
              <a:solidFill>
                <a:srgbClr val="323F7E"/>
              </a:solidFill>
              <a:latin typeface="Verdana" pitchFamily="34" charset="0"/>
            </a:endParaRPr>
          </a:p>
        </p:txBody>
      </p:sp>
      <p:pic>
        <p:nvPicPr>
          <p:cNvPr id="3082" name="Picture 7" descr="OL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6072206"/>
            <a:ext cx="682868" cy="47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/>
        </p:nvCxnSpPr>
        <p:spPr bwMode="auto">
          <a:xfrm>
            <a:off x="1571604" y="2643182"/>
            <a:ext cx="671517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13 Imagen" descr="cid:image003.png@01C9D948.0E6EE0B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929198"/>
            <a:ext cx="15716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5 Imagen" descr="LOGO_INDAUTOR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00166" y="5000636"/>
            <a:ext cx="1357322" cy="562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5929330"/>
            <a:ext cx="3712884" cy="62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5857892"/>
            <a:ext cx="2571768" cy="84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14612" y="5357826"/>
            <a:ext cx="33575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808080">
                <a:alpha val="75000"/>
              </a:srgbClr>
            </a:outerShdw>
          </a:effec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sz="2000" dirty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</a:t>
            </a:r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</a:t>
            </a:r>
            <a:r>
              <a:rPr lang="es-ES_tradnl" sz="14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Septiembre 2011.</a:t>
            </a:r>
            <a:endParaRPr lang="es-ES_tradnl" sz="1400" dirty="0">
              <a:solidFill>
                <a:srgbClr val="323F7E"/>
              </a:solidFill>
              <a:latin typeface="Verdana" pitchFamily="34" charset="0"/>
            </a:endParaRPr>
          </a:p>
        </p:txBody>
      </p:sp>
      <p:pic>
        <p:nvPicPr>
          <p:cNvPr id="18" name="Picture 117" descr="BARRA OLIVARES"/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428736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Conexos de Organismo de Radiodifusión (Autorizar o Prohibir).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785918" y="2428868"/>
            <a:ext cx="642942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786050" y="2928934"/>
            <a:ext cx="47149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Retransmisión,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Transmisión diferida,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“Distribución” por cable,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Fijación,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Reproducción,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Comunicación Pública.</a:t>
            </a:r>
          </a:p>
        </p:txBody>
      </p:sp>
      <p:pic>
        <p:nvPicPr>
          <p:cNvPr id="10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1000100" y="6596390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071538" y="1428736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Reserva al Uso Exclusivo de: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 bwMode="auto">
          <a:xfrm>
            <a:off x="2214546" y="2143116"/>
            <a:ext cx="628654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357422" y="2500306"/>
            <a:ext cx="52149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Títulos de publicaciones o difusiones periódicas,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Personajes ficticios o humanos  de caracterización,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Nombres artísticos,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Promociones publicitarias.</a:t>
            </a: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1000100" y="6596390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357290" y="2285992"/>
            <a:ext cx="7286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sz="2000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85852" y="157161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 Sobre el Retrato o la Imagen Propia.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785918" y="2500306"/>
            <a:ext cx="657229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43174" y="3071810"/>
            <a:ext cx="52149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Naturaleza jurídica patrimonial incierta,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 fundamentalmente de oposición.</a:t>
            </a:r>
          </a:p>
        </p:txBody>
      </p:sp>
      <p:pic>
        <p:nvPicPr>
          <p:cNvPr id="11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57161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a la Remuneración de Anuncios Publicitarios.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2143108" y="2571744"/>
            <a:ext cx="585791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43174" y="3286124"/>
            <a:ext cx="52149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Régimen semestral de pago, hasta tres años.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Sólo para autores y titulares de derechos conexos. </a:t>
            </a: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42976" y="1643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600" b="1" u="sng" dirty="0" smtClean="0">
                <a:solidFill>
                  <a:srgbClr val="FFFF95"/>
                </a:solidFill>
                <a:cs typeface="Arial (W1)" pitchFamily="34" charset="0"/>
              </a:rPr>
              <a:t>TEMA  DOS</a:t>
            </a:r>
            <a:endParaRPr lang="es-ES" sz="3600" b="1" u="sng" dirty="0">
              <a:solidFill>
                <a:srgbClr val="FFFF95"/>
              </a:solidFill>
              <a:cs typeface="Arial (W1)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2071670" y="2643182"/>
            <a:ext cx="600079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714480" y="3643314"/>
            <a:ext cx="66294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FIGURAS DE TRANSMISIÓN DE DERECHOS EN LA </a:t>
            </a: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LEY FEDERAL DEL DERECHO</a:t>
            </a: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 AUTOR</a:t>
            </a:r>
          </a:p>
          <a:p>
            <a:pPr algn="ctr" eaLnBrk="0" hangingPunct="0"/>
            <a:endParaRPr lang="es-ES_tradnl" sz="3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9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285852" y="157161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Transmisión de Derechos Patrimoniales “Exclusivos” por Cesión.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571604" y="2571744"/>
            <a:ext cx="707236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500298" y="2714620"/>
            <a:ext cx="585791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exclusivos afines al derecho real,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Transmisión del derecho de “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abutendi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”,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Limitado a derechos exclusivos,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Regla de exhaustividad (sólo derechos específicos),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Reglas restrictivas de la LFDA.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</a:t>
            </a: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57161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Transmisión de Derechos Patrimoniales “Exclusivos” por Licencia.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2571744"/>
            <a:ext cx="707236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500298" y="2643182"/>
            <a:ext cx="585791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Transmisión del derecho de “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fruendi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” o “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utendi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”,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Limitado a derechos exclusivos,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Regla de exhaustividad,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Reglas restrictivas de la LFDA.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</a:t>
            </a:r>
          </a:p>
        </p:txBody>
      </p:sp>
      <p:pic>
        <p:nvPicPr>
          <p:cNvPr id="10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42976" y="2571744"/>
            <a:ext cx="764386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85852" y="171448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Colaboración Remunerada.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 bwMode="auto">
          <a:xfrm>
            <a:off x="2571736" y="2357430"/>
            <a:ext cx="528641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71670" y="2857496"/>
            <a:ext cx="621510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- No hay transmisión. Derecho originario de quien realiza el encargo,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Reglas aplicables a autor empleado,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- Reglas aplicables a obra por encargo. </a:t>
            </a:r>
          </a:p>
        </p:txBody>
      </p:sp>
      <p:pic>
        <p:nvPicPr>
          <p:cNvPr id="12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71448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Transmisión de Derechos Patrimoniales de Remuneración.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2643182"/>
            <a:ext cx="692948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928794" y="2857496"/>
            <a:ext cx="657229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de remuneración afines al derecho de crédito,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Cesión al derecho a percibir un pago,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 cabe licencia en estos casos,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Casos de 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irrenunciabilidad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.  </a:t>
            </a:r>
          </a:p>
        </p:txBody>
      </p:sp>
      <p:pic>
        <p:nvPicPr>
          <p:cNvPr id="10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71448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Prohibición de Derechos de Oposición.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2428868"/>
            <a:ext cx="692948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571604" y="2857496"/>
            <a:ext cx="65722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Se prohíbe el uso del objeto protegido y los derechos conexos inherentes a través de una “no” oposición,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- El derecho de oposición cuenta con el componente pasivo del derecho exclusivo (prohibir), pero no el activo (autorización).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9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71538" y="6627168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142976" y="1643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600" b="1" u="sng" dirty="0" smtClean="0">
                <a:solidFill>
                  <a:srgbClr val="FFFF95"/>
                </a:solidFill>
                <a:cs typeface="Arial (W1)" pitchFamily="34" charset="0"/>
              </a:rPr>
              <a:t>TEMA  UNO</a:t>
            </a:r>
            <a:endParaRPr lang="es-ES" sz="3600" b="1" u="sng" dirty="0">
              <a:solidFill>
                <a:srgbClr val="FFFF95"/>
              </a:solidFill>
              <a:cs typeface="Arial (W1)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785918" y="3286124"/>
            <a:ext cx="66294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endParaRPr lang="es-ES_tradnl" sz="3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PATRIMONIALES DE AUTOR </a:t>
            </a: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Y </a:t>
            </a: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CONEXOS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2071670" y="2643182"/>
            <a:ext cx="607223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42976" y="150017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600" b="1" u="sng" dirty="0" smtClean="0">
                <a:solidFill>
                  <a:srgbClr val="FFFF95"/>
                </a:solidFill>
                <a:cs typeface="Arial (W1)" pitchFamily="34" charset="0"/>
              </a:rPr>
              <a:t>TEMA  TRES</a:t>
            </a:r>
            <a:endParaRPr lang="es-ES" sz="3600" b="1" u="sng" dirty="0">
              <a:solidFill>
                <a:srgbClr val="FFFF95"/>
              </a:solidFill>
              <a:cs typeface="Arial (W1)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571604" y="2571744"/>
            <a:ext cx="692948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785918" y="3071810"/>
            <a:ext cx="66294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endParaRPr lang="es-ES_tradnl" sz="3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EN LAS INDUSTRIAS SONORA Y AUDIOVISUAL.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42976" y="2428868"/>
            <a:ext cx="764386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7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85852" y="171448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 de Edición de Música.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2214546" y="2357430"/>
            <a:ext cx="628654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571604" y="2857496"/>
            <a:ext cx="65722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Cesión de derechos patrimoniales exclusivos, de obra musical,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 reproducción 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fonomecánica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o sincronización,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¿Por qué otros derechos también?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	(comunicación pública)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28728" y="1643050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 de Representación Artística.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857356" y="2357430"/>
            <a:ext cx="635798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71604" y="2857496"/>
            <a:ext cx="65722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Mandato para realizar actividades artísticas (vinculadas a lo artístico), en nombre de un artista intérprete o ejecutante,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con empresarios, con productores de fonogramas o 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videogramas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.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28728" y="1643050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 de Producción Fonográfica.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857356" y="2357430"/>
            <a:ext cx="635798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71604" y="2857496"/>
            <a:ext cx="65722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Producción de fonogramas,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Editora de música – por el lado de la obra musical -,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Representante artístico – por el lado de los artistas intérpretes o ejecutantes -,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28728" y="1428736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Contratos para la Explotación del Fonograma.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928794" y="2428868"/>
            <a:ext cx="635798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000100" y="2714620"/>
            <a:ext cx="81439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¿Contrato de radiodifusión o simple remuneración?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¿Contrato de ejecución pública o simple remuneración?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¿Contrato para distribución de copias de fonogramas o simple remuneración?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¿Contrato o remuneración para “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streaming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”, “tienda en línea” (que permite descarga) u otras formas de explotación en redes digitales?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28728" y="1428736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Contratos de Producción Audiovisual.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928794" y="2143116"/>
            <a:ext cx="635798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285852" y="2214554"/>
            <a:ext cx="757242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con autores (escritores, directores, compositores, fotógrafos, dibujantes o cualquier otro),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con artistas intérpretes (actores, bailarines),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sincronización musical,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“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ancillary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rights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”.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4143380"/>
            <a:ext cx="75724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71538" y="1428736"/>
            <a:ext cx="778674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Contratos Entre Productor o Distribuidor y Medio para la Explotación de la Obra Audiovisual.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643042" y="2786058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85852" y="3214686"/>
            <a:ext cx="757242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distribución,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exhibición pública,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difusión por televisión,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“Home Video”,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para explotación en redes digitales,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para otras formas de explotación.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4143380"/>
            <a:ext cx="75724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71538" y="1428736"/>
            <a:ext cx="778674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Contratos de Explotación de Obras Musicales u Audiovisuales en Redes Digitales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643042" y="2786058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71572" y="3071810"/>
            <a:ext cx="757242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distribución,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de exhibición pública,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Contratos con “</a:t>
            </a:r>
            <a:r>
              <a:rPr lang="es-MX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agregadores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” de contenido.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Licencias.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42976" y="150017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600" b="1" u="sng" dirty="0" smtClean="0">
                <a:solidFill>
                  <a:srgbClr val="FFFF95"/>
                </a:solidFill>
                <a:cs typeface="Arial (W1)" pitchFamily="34" charset="0"/>
              </a:rPr>
              <a:t>TEMA  CUATRO</a:t>
            </a:r>
            <a:endParaRPr lang="es-ES" sz="3600" b="1" u="sng" dirty="0">
              <a:solidFill>
                <a:srgbClr val="FFFF95"/>
              </a:solidFill>
              <a:cs typeface="Arial (W1)" pitchFamily="34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785918" y="3071810"/>
            <a:ext cx="66294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endParaRPr lang="es-ES_tradnl" sz="3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algn="ctr" eaLnBrk="0" hangingPunct="0"/>
            <a:r>
              <a:rPr lang="es-ES_tradnl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Consideraciones Legales a los Derechos sobre Obras Audiovisuales en Redes Digitales</a:t>
            </a:r>
            <a:endParaRPr lang="es-ES_tradnl" sz="3000" i="1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571604" y="2571744"/>
            <a:ext cx="692948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1736" y="2000240"/>
            <a:ext cx="6331002" cy="3768741"/>
          </a:xfrm>
        </p:spPr>
        <p:txBody>
          <a:bodyPr/>
          <a:lstStyle/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Pago Por Evento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Video-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Demand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Video-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Demand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por Suscripción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Video-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Demand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con Anuncios</a:t>
            </a:r>
          </a:p>
          <a:p>
            <a:pPr>
              <a:buFont typeface="Arial" pitchFamily="34" charset="0"/>
              <a:buChar char="-"/>
            </a:pP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Electronic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Sell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Through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(EST)</a:t>
            </a:r>
          </a:p>
          <a:p>
            <a:pPr>
              <a:buFont typeface="Arial" pitchFamily="34" charset="0"/>
              <a:buChar char="-"/>
            </a:pP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Manufacturing-On-Demand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Kioscos digitales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Pre-Cargas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Convertir Rentas a Ventas</a:t>
            </a:r>
          </a:p>
          <a:p>
            <a:pPr algn="ctr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7290" y="1214422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32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Medios de Explotación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500166" y="1928802"/>
            <a:ext cx="700092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D1C498F-8A61-4BF4-93E9-A79E6D3CD9B4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142976" y="6550223"/>
            <a:ext cx="17764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2011Olivares </a:t>
            </a:r>
            <a:r>
              <a:rPr lang="es-MX" sz="900" dirty="0">
                <a:latin typeface="Verdana" pitchFamily="34" charset="0"/>
              </a:rPr>
              <a:t>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36725" y="37655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>
              <a:latin typeface="Verdana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85800" y="3581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>
              <a:defRPr/>
            </a:pPr>
            <a:endParaRPr lang="es-ES_tradnl">
              <a:solidFill>
                <a:srgbClr val="BFC1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57290" y="121442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de Autor Exclusivos (de Autorizar o Prohibir).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071506" y="2357430"/>
            <a:ext cx="807249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de reproducción: Mecánicos, electrónicos o digitales,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de distribución: Puesta a disposición al público de copias mediante venta, renta u otras formas,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de comunicación pública: Representación escénica, exposición, exhibición, difusión o transmisión por redes digitales,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 bwMode="auto">
          <a:xfrm>
            <a:off x="1714480" y="2143116"/>
            <a:ext cx="714380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2571744"/>
            <a:ext cx="7286676" cy="4114800"/>
          </a:xfrm>
        </p:spPr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Modalidad de televisión por cable o satélite, en la que el cliente paga por los eventos individuales que desea ver.</a:t>
            </a:r>
          </a:p>
          <a:p>
            <a:pPr algn="just">
              <a:buNone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Se transmite simultáneamente a todos los clientes –a diferencia del Video-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Demand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14414" y="1357298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Pago Por Evento (PPE)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643042" y="2143116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357430"/>
            <a:ext cx="7772400" cy="4114800"/>
          </a:xfrm>
        </p:spPr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Es un sistema de televisión que le permite al usuario el acceso a contenidos multimedia de forma personalizada, a través del cual el usuario tiene la posibilidad de solicitar y visualizar una película o programa concreto en el momento que lo desee.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Puede ser a través de la televisión o descargándolo a una computadora, una grabadora de video digital (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TiVo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) o un reproductor portátil.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31</a:t>
            </a:fld>
            <a:endParaRPr lang="es-E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7290" y="1285860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Video-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On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Demand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(VOD)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2071678"/>
            <a:ext cx="714380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5984" y="2500306"/>
            <a:ext cx="6072230" cy="3400444"/>
          </a:xfrm>
        </p:spPr>
        <p:txBody>
          <a:bodyPr/>
          <a:lstStyle/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Es el mismo ejemplo que el VOD, 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pero incorporando anuncios publicitarios.</a:t>
            </a: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Más económico que el VOD.</a:t>
            </a: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 ejemplo más claro es YouTube.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7290" y="1357298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Video-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On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Demand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con Anuncios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2143116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1857364"/>
            <a:ext cx="7772400" cy="4114800"/>
          </a:xfrm>
        </p:spPr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Es un método de distribución de medios en el cual los consumidores pagan una cuota única para descargar un archivo digital a un disco duro.</a:t>
            </a:r>
          </a:p>
          <a:p>
            <a:pPr algn="just">
              <a:buNone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Funciona para todos los productos de medios digitales: Cine, televisión, música, videojuegos y aplicaciones para móviles.</a:t>
            </a:r>
          </a:p>
          <a:p>
            <a:pPr algn="just">
              <a:buNone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En 2010, en Estados Unidos, generó $683 Millones en ganancias para la industria fílmica.</a:t>
            </a:r>
          </a:p>
          <a:p>
            <a:pPr algn="just">
              <a:buNone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¾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de esas ganancias fueron para el servicio de videos de iTunes (Apple), el resto para Microsoft, Sony, Amazon y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Walmart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/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285852" y="1142984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Electronic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Sell-Through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928662" y="6627168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643042" y="1857364"/>
            <a:ext cx="721523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3042" y="2285992"/>
            <a:ext cx="6786610" cy="4114800"/>
          </a:xfrm>
        </p:spPr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Es un servicio ofrecido por las compañías de cable, mediante el cual, por una cuota mensual, el cliente tiene acceso ilimitado a los programas restringidos.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Ganancias de 7.8 billones de dólares para la industria fílmica (2010).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7290" y="1214422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Video-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On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Demand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por Suscripción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1857364"/>
            <a:ext cx="714380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Es una tecnología que permite que los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DVDs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Blu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Rays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se generen hasta que el consumidor los ordena. </a:t>
            </a: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Se utiliza con películas que no fueron muy exitosas, generalmente en kioscos especiales o en línea.</a:t>
            </a: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En dichos kioscos, el disco es reproducido utilizando software y hardware especial, e incluyendo un cifrado CSS.</a:t>
            </a: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En línea, el DVD se crea cuando un consumidor lo compra y luego se le envía a su domicilio.</a:t>
            </a: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35</a:t>
            </a:fld>
            <a:endParaRPr lang="es-E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7290" y="1214422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err="1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Manufacturing-On-Demand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1857364"/>
            <a:ext cx="721523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Es una terminal de computadora que ofrece acceso a información y aplicaciones para la comunicación, comercio, entretenimiento y educación.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Se pueden comercializar archivos digitales a través de la conexión de medios de almacenamiento (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iPod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tarjetas USB, celulares).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Renta de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DVDs.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285852" y="1285860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Kioscos Digitales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643042" y="1857364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3042" y="2357430"/>
            <a:ext cx="6715172" cy="4114800"/>
          </a:xfrm>
        </p:spPr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Contenido digital que viene incluido en aparatos y medios de almacenamiento, como celulares o reproductores mp3, desde fábrica.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Ej.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Zune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(música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precargada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Nook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(muestras de libros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precargados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), variedad de celulares de “edición especial”.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37</a:t>
            </a:fld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150017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Pre-Cargas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714480" y="1928802"/>
            <a:ext cx="700092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57356" y="2428868"/>
            <a:ext cx="6500858" cy="4114800"/>
          </a:xfrm>
        </p:spPr>
        <p:txBody>
          <a:bodyPr/>
          <a:lstStyle/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Modelo de alquiler que se puede convertir en venta, si el usuario lo decide, pagando una cantidad de diferencia.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Tienda iTunes de videos.</a:t>
            </a: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Pasa de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streaming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 descarga, a voluntad del usuario.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28728" y="1428736"/>
            <a:ext cx="728667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Convertir Rentas a Ventas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2000240"/>
            <a:ext cx="707236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857364"/>
            <a:ext cx="7858148" cy="4114800"/>
          </a:xfrm>
        </p:spPr>
        <p:txBody>
          <a:bodyPr/>
          <a:lstStyle/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Requisitos de seguridad/cifrado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Reglas de DRM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Definición autorizada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Dispositivos autorizados (portátiles/no portátiles)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Medios de transmisión autorizados (sistema abierto/cerrado)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Almacenamiento autorizado (Local o Digital)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No-Exclusivos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Territorio (Filtros geográficos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Geofiltering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Ventanas</a:t>
            </a:r>
          </a:p>
          <a:p>
            <a:pPr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Términos de uso y de terminación del licenciante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39</a:t>
            </a:fld>
            <a:endParaRPr lang="es-E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1428736"/>
            <a:ext cx="7772400" cy="74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Condiciones Aplicadas al Otorgamiento de Derechos Digitales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71538" y="6627168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571604" y="1785926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2976" y="6550223"/>
            <a:ext cx="17764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2011Olivares </a:t>
            </a:r>
            <a:r>
              <a:rPr lang="es-MX" sz="900" dirty="0">
                <a:latin typeface="Verdana" pitchFamily="34" charset="0"/>
              </a:rPr>
              <a:t>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571604" y="3071810"/>
            <a:ext cx="73581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Puesta a disposición o derecho de acceso: Principalmente  en redes digitales,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de transformación: Traducción, adaptación, arreglo, compilación.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 bwMode="auto">
          <a:xfrm>
            <a:off x="2214546" y="2500306"/>
            <a:ext cx="600079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357290" y="1500174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de Autor Exclusivos (de Autorizar o Prohibir).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28926" y="2571744"/>
            <a:ext cx="6000792" cy="4114800"/>
          </a:xfrm>
        </p:spPr>
        <p:txBody>
          <a:bodyPr/>
          <a:lstStyle/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Títulos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Directo o a través de “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agregadores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Impuestos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Partes</a:t>
            </a:r>
          </a:p>
          <a:p>
            <a:pPr>
              <a:buFont typeface="Arial" pitchFamily="34" charset="0"/>
              <a:buChar char="-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Música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157161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Otras Consideraciones Primarias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643042" y="2285992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143116"/>
            <a:ext cx="7358114" cy="4114800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Un autor no puede subir su música directamente a la tienda de iTunes, se tiene que hacer a través de un “agregador” de contenido, aprobado por Apple.</a:t>
            </a:r>
          </a:p>
          <a:p>
            <a:pPr marL="457200" indent="-457200"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Apple verifica la calidad de la grabación –no toma en cuenta cualidades artísticas-</a:t>
            </a:r>
          </a:p>
          <a:p>
            <a:pPr marL="457200" indent="-457200"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 autor estipula el precio de su obra.</a:t>
            </a:r>
          </a:p>
          <a:p>
            <a:pPr marL="457200" indent="-457200" algn="just">
              <a:buFont typeface="Arial" pitchFamily="34" charset="0"/>
              <a:buChar char="-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Apple retiene una cantidad de la venta, otra parte la retiene el productor, otra cantidad el agregador y otra el autor.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403BB-D6C3-4369-82D2-7CF05E03D4CD}" type="slidenum">
              <a:rPr lang="es-ES" smtClean="0"/>
              <a:pPr>
                <a:defRPr/>
              </a:pPr>
              <a:t>41</a:t>
            </a:fld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135729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Sistema iTunes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714480" y="1857364"/>
            <a:ext cx="6858048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C5AF44-A0C0-4F4B-85F7-007DBC979948}" type="slidenum">
              <a:rPr lang="es-ES"/>
              <a:pPr>
                <a:defRPr/>
              </a:pPr>
              <a:t>42</a:t>
            </a:fld>
            <a:endParaRPr lang="es-ES"/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2117725" y="3852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>
              <a:latin typeface="Verdana" pitchFamily="34" charset="0"/>
            </a:endParaRPr>
          </a:p>
        </p:txBody>
      </p:sp>
      <p:sp>
        <p:nvSpPr>
          <p:cNvPr id="45061" name="Rectangle 3"/>
          <p:cNvSpPr>
            <a:spLocks/>
          </p:cNvSpPr>
          <p:nvPr/>
        </p:nvSpPr>
        <p:spPr bwMode="auto">
          <a:xfrm>
            <a:off x="3200400" y="3897313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sz="2000" baseline="30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Olivares &amp; C</a:t>
            </a:r>
            <a:r>
              <a:rPr lang="es-MX" sz="160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í</a:t>
            </a:r>
            <a:r>
              <a:rPr lang="es-MX" sz="160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a, S.C.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Luis C. Schmidt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T. (55) 5322.3000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F. (55) 5322.3001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hlinkClick r:id="rId3"/>
              </a:rPr>
              <a:t>lsr@olivares.com.mx</a:t>
            </a:r>
            <a:endParaRPr lang="es-MX" sz="160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hlinkClick r:id="rId4"/>
              </a:rPr>
              <a:t>www.olivares.com.mx</a:t>
            </a:r>
            <a:endParaRPr lang="es-MX" sz="160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sz="1600">
              <a:solidFill>
                <a:srgbClr val="00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71687" name="Picture 7" descr="OLI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276600"/>
            <a:ext cx="9906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066800" y="167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>
              <a:defRPr/>
            </a:pPr>
            <a:r>
              <a:rPr lang="es-ES_tradnl" sz="4400" dirty="0">
                <a:solidFill>
                  <a:srgbClr val="FFFF95"/>
                </a:solidFill>
                <a:latin typeface="Calibri" pitchFamily="34" charset="0"/>
              </a:rPr>
              <a:t>¡</a:t>
            </a:r>
            <a:r>
              <a:rPr lang="es-ES_tradnl" sz="4400" dirty="0" smtClean="0">
                <a:solidFill>
                  <a:srgbClr val="FFFF95"/>
                </a:solidFill>
                <a:latin typeface="Calibri" pitchFamily="34" charset="0"/>
              </a:rPr>
              <a:t>Gracias por su amable atención!</a:t>
            </a:r>
            <a:endParaRPr lang="es-ES_tradnl" sz="4400" dirty="0">
              <a:solidFill>
                <a:srgbClr val="FFFF95"/>
              </a:solidFill>
              <a:latin typeface="Calibri" pitchFamily="34" charset="0"/>
            </a:endParaRPr>
          </a:p>
        </p:txBody>
      </p:sp>
      <p:sp>
        <p:nvSpPr>
          <p:cNvPr id="71689" name="Text Box 3"/>
          <p:cNvSpPr txBox="1">
            <a:spLocks noChangeArrowheads="1"/>
          </p:cNvSpPr>
          <p:nvPr/>
        </p:nvSpPr>
        <p:spPr bwMode="auto">
          <a:xfrm>
            <a:off x="1071538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pic>
        <p:nvPicPr>
          <p:cNvPr id="9" name="Picture 117" descr="BARRA OLIVARES"/>
          <p:cNvPicPr preferRelativeResize="0"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21D1DA5-B915-4B61-8DC3-9EE75FE5A932}" type="slidenum">
              <a:rPr lang="es-ES"/>
              <a:pPr>
                <a:defRPr/>
              </a:pPr>
              <a:t>5</a:t>
            </a:fld>
            <a:endParaRPr lang="es-ES" dirty="0"/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071538" y="6581001"/>
            <a:ext cx="24288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00166" y="1857364"/>
            <a:ext cx="7286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1800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357290" y="2428868"/>
            <a:ext cx="75009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 de reventa,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Copia privada,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Derechos de comunicación pública después de cedidos,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Caso particular de comunicación pública de la obra audiovisual.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85852" y="135729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de Autor de Remuneración.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1714480" y="2000240"/>
            <a:ext cx="664373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02C8B8F-8251-4D7C-A556-CC25EB2A2552}" type="slidenum">
              <a:rPr lang="es-ES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071538" y="2643182"/>
            <a:ext cx="7772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785918" y="4071942"/>
            <a:ext cx="6635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857356" y="5072074"/>
            <a:ext cx="6635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sz="4800" b="1" baseline="30000" dirty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7051" name="Text Box 3"/>
          <p:cNvSpPr txBox="1">
            <a:spLocks noChangeArrowheads="1"/>
          </p:cNvSpPr>
          <p:nvPr/>
        </p:nvSpPr>
        <p:spPr bwMode="auto">
          <a:xfrm>
            <a:off x="1142976" y="6550223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5852" y="1285860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Conexos de Artista Intérprete o Ejecutante (de Oposición).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28926" y="2643182"/>
            <a:ext cx="45720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Fijación,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Reproducción,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Comunicación pública,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Puesta a disposición.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 bwMode="auto">
          <a:xfrm>
            <a:off x="1500166" y="2214554"/>
            <a:ext cx="707236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28728" y="1357298"/>
            <a:ext cx="771527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1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57290" y="1142984"/>
            <a:ext cx="74676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1800" b="1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1800" b="1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00100" y="6550223"/>
            <a:ext cx="29575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43042" y="3571876"/>
            <a:ext cx="7286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1428728" y="3000372"/>
            <a:ext cx="728664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285852" y="1285860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Conexos de Productor de Fonogramas (Autorizar o Prohibir).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571736" y="2643182"/>
            <a:ext cx="52149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Reproducción,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Distribución/Arrendamiento,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Transformación,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“Explotación”.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20" name="19 Conector recto"/>
          <p:cNvCxnSpPr/>
          <p:nvPr/>
        </p:nvCxnSpPr>
        <p:spPr bwMode="auto">
          <a:xfrm>
            <a:off x="1928794" y="2285992"/>
            <a:ext cx="635798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1928794" y="2500306"/>
            <a:ext cx="628654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786050" y="2928934"/>
            <a:ext cx="47149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Reproducción,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Distribución,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Comunicación pública.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85852" y="1428736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Conexos de Productor de Videogramas (Autorizar o Prohibir).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2976" y="1428736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Derechos Conexos de Editores de Libros. (Autorizar o Prohibir).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786050" y="2928934"/>
            <a:ext cx="47149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Reproducción,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Distribución,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“Explotación”.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1857356" y="2428868"/>
            <a:ext cx="607223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">
  <a:themeElements>
    <a:clrScheme name="Azur 4">
      <a:dk1>
        <a:srgbClr val="000000"/>
      </a:dk1>
      <a:lt1>
        <a:srgbClr val="FFFFFF"/>
      </a:lt1>
      <a:dk2>
        <a:srgbClr val="82CCFA"/>
      </a:dk2>
      <a:lt2>
        <a:srgbClr val="00FFFF"/>
      </a:lt2>
      <a:accent1>
        <a:srgbClr val="00CCCC"/>
      </a:accent1>
      <a:accent2>
        <a:srgbClr val="6666FF"/>
      </a:accent2>
      <a:accent3>
        <a:srgbClr val="C1E2FC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(W1)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(W1)" pitchFamily="34" charset="0"/>
          </a:defRPr>
        </a:defPPr>
      </a:lstStyle>
    </a:lnDef>
  </a:objectDefaults>
  <a:extraClrSchemeLst>
    <a:extraClrScheme>
      <a:clrScheme name="Azur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 4">
        <a:dk1>
          <a:srgbClr val="000000"/>
        </a:dk1>
        <a:lt1>
          <a:srgbClr val="FFFFFF"/>
        </a:lt1>
        <a:dk2>
          <a:srgbClr val="82CCFA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C1E2FC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presentaciones\Azur.pot</Template>
  <TotalTime>8599</TotalTime>
  <Words>2062</Words>
  <Application>Microsoft Office PowerPoint</Application>
  <PresentationFormat>Presentación en pantalla (4:3)</PresentationFormat>
  <Paragraphs>474</Paragraphs>
  <Slides>42</Slides>
  <Notes>42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Azur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        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Pre-Cargas         </vt:lpstr>
      <vt:lpstr>Diapositiva 38</vt:lpstr>
      <vt:lpstr>Condiciones Aplicadas al Otorgamiento de Derechos Digitales         </vt:lpstr>
      <vt:lpstr>Otras Consideraciones Primarias         </vt:lpstr>
      <vt:lpstr>Sistema iTunes         </vt:lpstr>
      <vt:lpstr>Diapositiva 42</vt:lpstr>
    </vt:vector>
  </TitlesOfParts>
  <Company>Olivares &amp; Cia.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Olivares &amp; Cia.</dc:creator>
  <cp:lastModifiedBy>CNCA</cp:lastModifiedBy>
  <cp:revision>1313</cp:revision>
  <dcterms:created xsi:type="dcterms:W3CDTF">2008-02-19T18:51:21Z</dcterms:created>
  <dcterms:modified xsi:type="dcterms:W3CDTF">2011-09-14T01:26:23Z</dcterms:modified>
</cp:coreProperties>
</file>